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0"/>
  </p:notesMasterIdLst>
  <p:sldIdLst>
    <p:sldId id="282" r:id="rId5"/>
    <p:sldId id="286" r:id="rId6"/>
    <p:sldId id="288" r:id="rId7"/>
    <p:sldId id="287" r:id="rId8"/>
    <p:sldId id="28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2740852-F4D7-466D-A738-08A70129AF98}" v="1" dt="2025-05-29T15:30:38.113"/>
  </p1510:revLst>
</p1510:revInfo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26"/>
    <p:restoredTop sz="85854" autoAdjust="0"/>
  </p:normalViewPr>
  <p:slideViewPr>
    <p:cSldViewPr snapToObjects="1" showGuides="1">
      <p:cViewPr varScale="1">
        <p:scale>
          <a:sx n="63" d="100"/>
          <a:sy n="63" d="100"/>
        </p:scale>
        <p:origin x="908" y="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42A4DF-E1B5-4D3F-96F5-9039B9010408}" type="datetimeFigureOut">
              <a:rPr lang="en-GB" smtClean="0"/>
              <a:t>06/06/2025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6AB1AF-7553-4AB5-AD0A-99D265F9AB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0914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AB1AF-7553-4AB5-AD0A-99D265F9ABD7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52879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Note 2: From INA there seems to be a willingness to have a single tab, but perhaps with a column to show which MPAN has migrated and not migrated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AB1AF-7553-4AB5-AD0A-99D265F9ABD7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9164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Opening Slide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1F5ABC8-3F95-5D4B-AD8B-56C2D82A53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05096" y="0"/>
            <a:ext cx="68961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3C6F93B-DC79-964E-B59C-1FCC7726BF3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8470900" cy="6858000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E112B19-AB54-E241-95C7-9A5773EA6877}"/>
              </a:ext>
            </a:extLst>
          </p:cNvPr>
          <p:cNvCxnSpPr>
            <a:cxnSpLocks/>
          </p:cNvCxnSpPr>
          <p:nvPr userDrawn="1"/>
        </p:nvCxnSpPr>
        <p:spPr>
          <a:xfrm>
            <a:off x="623392" y="0"/>
            <a:ext cx="0" cy="177281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7" name="Graphic 6">
            <a:extLst>
              <a:ext uri="{FF2B5EF4-FFF2-40B4-BE49-F238E27FC236}">
                <a16:creationId xmlns:a16="http://schemas.microsoft.com/office/drawing/2014/main" id="{812BA1CB-186F-0D4E-B4F8-55ADA529D7D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3255" y="4941168"/>
            <a:ext cx="3664015" cy="1274440"/>
          </a:xfrm>
          <a:prstGeom prst="rect">
            <a:avLst/>
          </a:prstGeom>
        </p:spPr>
      </p:pic>
      <p:pic>
        <p:nvPicPr>
          <p:cNvPr id="9" name="Picture 8" descr="A picture containing logo&#10;&#10;Description automatically generated">
            <a:extLst>
              <a:ext uri="{FF2B5EF4-FFF2-40B4-BE49-F238E27FC236}">
                <a16:creationId xmlns:a16="http://schemas.microsoft.com/office/drawing/2014/main" id="{2225ED8E-EAB9-44FA-B3B7-2316E6D670EC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199456" y="463346"/>
            <a:ext cx="5040446" cy="1251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815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3E5C690-F822-A14E-9739-A3347CD56E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59896" y="1628800"/>
            <a:ext cx="7451104" cy="7451104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E1C7895-DF86-3747-A1A0-7367D990CF74}"/>
              </a:ext>
            </a:extLst>
          </p:cNvPr>
          <p:cNvCxnSpPr>
            <a:cxnSpLocks/>
          </p:cNvCxnSpPr>
          <p:nvPr userDrawn="1"/>
        </p:nvCxnSpPr>
        <p:spPr>
          <a:xfrm>
            <a:off x="9048328" y="0"/>
            <a:ext cx="0" cy="126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759E9DA-F177-D54C-A50B-5DEF6FD30988}"/>
              </a:ext>
            </a:extLst>
          </p:cNvPr>
          <p:cNvCxnSpPr>
            <a:cxnSpLocks/>
          </p:cNvCxnSpPr>
          <p:nvPr userDrawn="1"/>
        </p:nvCxnSpPr>
        <p:spPr>
          <a:xfrm>
            <a:off x="623392" y="0"/>
            <a:ext cx="0" cy="126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C85AD6D5-7DA2-8447-A312-6ADF51507B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"/>
            <a:ext cx="7850088" cy="1340768"/>
          </a:xfrm>
          <a:ln>
            <a:noFill/>
          </a:ln>
        </p:spPr>
        <p:txBody>
          <a:bodyPr anchor="b">
            <a:normAutofit/>
          </a:bodyPr>
          <a:lstStyle>
            <a:lvl1pPr>
              <a:defRPr sz="3600" b="1"/>
            </a:lvl1pPr>
          </a:lstStyle>
          <a:p>
            <a:r>
              <a:rPr lang="en-US" dirty="0"/>
              <a:t>Slide title to go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58E02D-E489-6243-8362-48C826B3E8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1384" y="1844823"/>
            <a:ext cx="5400600" cy="439248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AF5DBD-8CB5-7443-B976-558EC661B6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68008" y="1844823"/>
            <a:ext cx="5400600" cy="439248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3" name="Picture 12" descr="A picture containing logo&#10;&#10;Description automatically generated">
            <a:extLst>
              <a:ext uri="{FF2B5EF4-FFF2-40B4-BE49-F238E27FC236}">
                <a16:creationId xmlns:a16="http://schemas.microsoft.com/office/drawing/2014/main" id="{10A68E8B-3566-4A5A-B531-23C1CA9C82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19692" y="620688"/>
            <a:ext cx="2436948" cy="605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201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D702229-3F29-CB42-B6F0-EC6FA71532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59896" y="1628800"/>
            <a:ext cx="7451104" cy="745110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500277-876E-7A40-8D4A-F31EF244F6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916832"/>
            <a:ext cx="6385420" cy="432048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E73583-796D-A142-B6E8-CADFB09D0B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51384" y="1916832"/>
            <a:ext cx="4220641" cy="432048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B5F28A7-0703-8542-8755-2AB06BD9FCB4}"/>
              </a:ext>
            </a:extLst>
          </p:cNvPr>
          <p:cNvCxnSpPr>
            <a:cxnSpLocks/>
          </p:cNvCxnSpPr>
          <p:nvPr userDrawn="1"/>
        </p:nvCxnSpPr>
        <p:spPr>
          <a:xfrm>
            <a:off x="9048328" y="0"/>
            <a:ext cx="0" cy="126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E7F05F8-FCC8-A749-900C-84A575D1DF93}"/>
              </a:ext>
            </a:extLst>
          </p:cNvPr>
          <p:cNvCxnSpPr>
            <a:cxnSpLocks/>
          </p:cNvCxnSpPr>
          <p:nvPr userDrawn="1"/>
        </p:nvCxnSpPr>
        <p:spPr>
          <a:xfrm>
            <a:off x="623392" y="0"/>
            <a:ext cx="0" cy="126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itle 1">
            <a:extLst>
              <a:ext uri="{FF2B5EF4-FFF2-40B4-BE49-F238E27FC236}">
                <a16:creationId xmlns:a16="http://schemas.microsoft.com/office/drawing/2014/main" id="{17B81AD2-FD14-E046-92F4-368CB45C2F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416" y="0"/>
            <a:ext cx="7850088" cy="1332007"/>
          </a:xfrm>
          <a:ln>
            <a:noFill/>
          </a:ln>
        </p:spPr>
        <p:txBody>
          <a:bodyPr anchor="b">
            <a:normAutofit/>
          </a:bodyPr>
          <a:lstStyle>
            <a:lvl1pPr>
              <a:defRPr sz="3600" b="1"/>
            </a:lvl1pPr>
          </a:lstStyle>
          <a:p>
            <a:r>
              <a:rPr lang="en-US" dirty="0"/>
              <a:t>Slide title to go here</a:t>
            </a:r>
          </a:p>
        </p:txBody>
      </p:sp>
      <p:pic>
        <p:nvPicPr>
          <p:cNvPr id="13" name="Picture 12" descr="A picture containing logo&#10;&#10;Description automatically generated">
            <a:extLst>
              <a:ext uri="{FF2B5EF4-FFF2-40B4-BE49-F238E27FC236}">
                <a16:creationId xmlns:a16="http://schemas.microsoft.com/office/drawing/2014/main" id="{983EB520-4FC9-42E5-93DC-6521244E43C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19692" y="620688"/>
            <a:ext cx="2436948" cy="605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5013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3493F88-1A58-1449-A893-B731F5D819A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D004347-99A0-AE46-9FC9-33A5FF41DC6C}"/>
              </a:ext>
            </a:extLst>
          </p:cNvPr>
          <p:cNvCxnSpPr>
            <a:cxnSpLocks/>
          </p:cNvCxnSpPr>
          <p:nvPr userDrawn="1"/>
        </p:nvCxnSpPr>
        <p:spPr>
          <a:xfrm>
            <a:off x="9048328" y="0"/>
            <a:ext cx="0" cy="126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EE5263E-C55C-964E-BC00-0AF669F66EE3}"/>
              </a:ext>
            </a:extLst>
          </p:cNvPr>
          <p:cNvCxnSpPr>
            <a:cxnSpLocks/>
          </p:cNvCxnSpPr>
          <p:nvPr userDrawn="1"/>
        </p:nvCxnSpPr>
        <p:spPr>
          <a:xfrm>
            <a:off x="623392" y="0"/>
            <a:ext cx="0" cy="126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119809-BFC9-B54A-859B-14AC74D7C0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916832"/>
            <a:ext cx="6385420" cy="432048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288B35-AC18-464F-8E29-18276C640A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51384" y="1916832"/>
            <a:ext cx="4220641" cy="432048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ED8CA3-998C-4245-B74F-5E838B35B9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0"/>
            <a:ext cx="7635280" cy="1340768"/>
          </a:xfrm>
        </p:spPr>
        <p:txBody>
          <a:bodyPr anchor="b">
            <a:normAutofit/>
          </a:bodyPr>
          <a:lstStyle>
            <a:lvl1pPr>
              <a:defRPr sz="3600" b="1"/>
            </a:lvl1pPr>
          </a:lstStyle>
          <a:p>
            <a:r>
              <a:rPr lang="en-US" dirty="0"/>
              <a:t>Slide title to go here</a:t>
            </a:r>
          </a:p>
        </p:txBody>
      </p:sp>
      <p:pic>
        <p:nvPicPr>
          <p:cNvPr id="11" name="Picture 10" descr="A picture containing logo&#10;&#10;Description automatically generated">
            <a:extLst>
              <a:ext uri="{FF2B5EF4-FFF2-40B4-BE49-F238E27FC236}">
                <a16:creationId xmlns:a16="http://schemas.microsoft.com/office/drawing/2014/main" id="{6A8DEF72-A7BB-4BEB-9081-A5D37D86BF7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19692" y="620688"/>
            <a:ext cx="2436948" cy="605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407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Max space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809D266-C38E-664E-9FD5-2BCD10F84716}"/>
              </a:ext>
            </a:extLst>
          </p:cNvPr>
          <p:cNvCxnSpPr>
            <a:cxnSpLocks/>
          </p:cNvCxnSpPr>
          <p:nvPr userDrawn="1"/>
        </p:nvCxnSpPr>
        <p:spPr>
          <a:xfrm>
            <a:off x="10560496" y="0"/>
            <a:ext cx="0" cy="126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FA45AEB0-F22E-074C-A7D0-39B3819DF5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59896" y="1628800"/>
            <a:ext cx="7452000" cy="7452000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E7BCDCBF-69AB-4A47-97FB-58310C9E0C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1384" y="548680"/>
            <a:ext cx="9505056" cy="568863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US" dirty="0"/>
          </a:p>
        </p:txBody>
      </p:sp>
      <p:pic>
        <p:nvPicPr>
          <p:cNvPr id="7" name="Picture 6" descr="A picture containing logo&#10;&#10;Description automatically generated">
            <a:extLst>
              <a:ext uri="{FF2B5EF4-FFF2-40B4-BE49-F238E27FC236}">
                <a16:creationId xmlns:a16="http://schemas.microsoft.com/office/drawing/2014/main" id="{149E22F0-C4AF-4A18-85B9-FF5115B759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73871"/>
          <a:stretch/>
        </p:blipFill>
        <p:spPr>
          <a:xfrm>
            <a:off x="10997908" y="548680"/>
            <a:ext cx="672519" cy="639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6408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 userDrawn="1">
          <p15:clr>
            <a:srgbClr val="FBAE40"/>
          </p15:clr>
        </p15:guide>
        <p15:guide id="2" pos="393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Max space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E4401247-E7A0-5E40-AA66-BAA681F5083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211" y="0"/>
            <a:ext cx="12192000" cy="685800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731A54B-6FE4-A24E-B18B-4941EE21EAC4}"/>
              </a:ext>
            </a:extLst>
          </p:cNvPr>
          <p:cNvCxnSpPr>
            <a:cxnSpLocks/>
          </p:cNvCxnSpPr>
          <p:nvPr userDrawn="1"/>
        </p:nvCxnSpPr>
        <p:spPr>
          <a:xfrm>
            <a:off x="10560496" y="0"/>
            <a:ext cx="0" cy="126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A38ED594-21A5-0746-85E7-FEB84815C0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1384" y="548680"/>
            <a:ext cx="9505056" cy="568863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US" dirty="0"/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7C673B6E-F0C9-4BBE-AC9F-9BE5F6CFCD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73871"/>
          <a:stretch/>
        </p:blipFill>
        <p:spPr>
          <a:xfrm>
            <a:off x="10997908" y="548680"/>
            <a:ext cx="672519" cy="639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1312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27B5B-A917-4837-89E7-91FD487DF73E}" type="datetimeFigureOut">
              <a:rPr lang="en-GB" smtClean="0"/>
              <a:t>06/06/2025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E9ECF-BF7B-4E78-9480-942043F0D9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95438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27B5B-A917-4837-89E7-91FD487DF73E}" type="datetimeFigureOut">
              <a:rPr lang="en-GB" smtClean="0"/>
              <a:t>06/06/2025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E9ECF-BF7B-4E78-9480-942043F0D9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4623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ing Slide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in a safety vest looking at a tablet&#10;&#10;Description automatically generated with low confidence">
            <a:extLst>
              <a:ext uri="{FF2B5EF4-FFF2-40B4-BE49-F238E27FC236}">
                <a16:creationId xmlns:a16="http://schemas.microsoft.com/office/drawing/2014/main" id="{CAA32B86-E4DA-4D3B-A5B0-A3E52F180D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10882" y="0"/>
            <a:ext cx="68961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D4507A3-08B7-B144-9707-92BECC76A9E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8470900" cy="68580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72DCB9D-112E-5340-9C39-90E93F3A7FF4}"/>
              </a:ext>
            </a:extLst>
          </p:cNvPr>
          <p:cNvCxnSpPr>
            <a:cxnSpLocks/>
          </p:cNvCxnSpPr>
          <p:nvPr userDrawn="1"/>
        </p:nvCxnSpPr>
        <p:spPr>
          <a:xfrm>
            <a:off x="623392" y="0"/>
            <a:ext cx="0" cy="177281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0" name="Graphic 9">
            <a:extLst>
              <a:ext uri="{FF2B5EF4-FFF2-40B4-BE49-F238E27FC236}">
                <a16:creationId xmlns:a16="http://schemas.microsoft.com/office/drawing/2014/main" id="{834C813A-A174-A141-B568-50EFB21230D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3255" y="4941168"/>
            <a:ext cx="3664015" cy="1274440"/>
          </a:xfrm>
          <a:prstGeom prst="rect">
            <a:avLst/>
          </a:prstGeom>
        </p:spPr>
      </p:pic>
      <p:pic>
        <p:nvPicPr>
          <p:cNvPr id="11" name="Picture 10" descr="A picture containing logo&#10;&#10;Description automatically generated">
            <a:extLst>
              <a:ext uri="{FF2B5EF4-FFF2-40B4-BE49-F238E27FC236}">
                <a16:creationId xmlns:a16="http://schemas.microsoft.com/office/drawing/2014/main" id="{0EA75F3A-902F-4E55-8952-D524A45C805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199456" y="463346"/>
            <a:ext cx="5040446" cy="1251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827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ing Slide -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wearing a hard hat and safety vest holding a tablet&#10;&#10;Description automatically generated with low confidence">
            <a:extLst>
              <a:ext uri="{FF2B5EF4-FFF2-40B4-BE49-F238E27FC236}">
                <a16:creationId xmlns:a16="http://schemas.microsoft.com/office/drawing/2014/main" id="{D3AF0D65-9866-4866-8636-74976DDE5B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278846" y="0"/>
            <a:ext cx="68961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1B1C4FF-4CC0-D042-8462-D8FE4D995BF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8470900" cy="68580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C046DB3-1556-2A46-B9BC-02A0CE4B0F64}"/>
              </a:ext>
            </a:extLst>
          </p:cNvPr>
          <p:cNvCxnSpPr>
            <a:cxnSpLocks/>
          </p:cNvCxnSpPr>
          <p:nvPr userDrawn="1"/>
        </p:nvCxnSpPr>
        <p:spPr>
          <a:xfrm>
            <a:off x="623392" y="0"/>
            <a:ext cx="0" cy="177281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0" name="Graphic 9">
            <a:extLst>
              <a:ext uri="{FF2B5EF4-FFF2-40B4-BE49-F238E27FC236}">
                <a16:creationId xmlns:a16="http://schemas.microsoft.com/office/drawing/2014/main" id="{AE622AC6-9104-0042-BBEC-CA2839C3B4D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3255" y="4941168"/>
            <a:ext cx="3664015" cy="1274440"/>
          </a:xfrm>
          <a:prstGeom prst="rect">
            <a:avLst/>
          </a:prstGeom>
        </p:spPr>
      </p:pic>
      <p:pic>
        <p:nvPicPr>
          <p:cNvPr id="11" name="Picture 10" descr="A picture containing logo&#10;&#10;Description automatically generated">
            <a:extLst>
              <a:ext uri="{FF2B5EF4-FFF2-40B4-BE49-F238E27FC236}">
                <a16:creationId xmlns:a16="http://schemas.microsoft.com/office/drawing/2014/main" id="{8189E85D-B5ED-4A93-BA98-3396DEE6D1B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199456" y="463346"/>
            <a:ext cx="5040446" cy="1251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638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ing Slide -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110EE609-7378-0149-9A36-3AFE7C2917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295900" y="0"/>
            <a:ext cx="68961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5F90D59-E074-BD4C-ABEE-3969FC6FC12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8470900" cy="68580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19BE211-1B91-014F-8BA4-D2B2ED2AD0F6}"/>
              </a:ext>
            </a:extLst>
          </p:cNvPr>
          <p:cNvCxnSpPr>
            <a:cxnSpLocks/>
          </p:cNvCxnSpPr>
          <p:nvPr userDrawn="1"/>
        </p:nvCxnSpPr>
        <p:spPr>
          <a:xfrm>
            <a:off x="623392" y="0"/>
            <a:ext cx="0" cy="177281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0" name="Graphic 9">
            <a:extLst>
              <a:ext uri="{FF2B5EF4-FFF2-40B4-BE49-F238E27FC236}">
                <a16:creationId xmlns:a16="http://schemas.microsoft.com/office/drawing/2014/main" id="{67A6BE09-FF4D-5B48-8ABC-35D36206B5C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3255" y="4941168"/>
            <a:ext cx="3664015" cy="1274440"/>
          </a:xfrm>
          <a:prstGeom prst="rect">
            <a:avLst/>
          </a:prstGeom>
        </p:spPr>
      </p:pic>
      <p:pic>
        <p:nvPicPr>
          <p:cNvPr id="11" name="Picture 10" descr="A picture containing logo&#10;&#10;Description automatically generated">
            <a:extLst>
              <a:ext uri="{FF2B5EF4-FFF2-40B4-BE49-F238E27FC236}">
                <a16:creationId xmlns:a16="http://schemas.microsoft.com/office/drawing/2014/main" id="{0EC4C797-F748-44AB-9013-9D38FAD8C18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199456" y="463346"/>
            <a:ext cx="5040446" cy="1251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227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ing Slide -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EFB76E87-A133-9F43-A20A-29D0869D5B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295900" y="0"/>
            <a:ext cx="68961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DB59E00-4461-0A4E-A459-539FE500707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8470900" cy="685800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20D6227-8910-2740-AFE2-EEF8EC91EA28}"/>
              </a:ext>
            </a:extLst>
          </p:cNvPr>
          <p:cNvCxnSpPr>
            <a:cxnSpLocks/>
          </p:cNvCxnSpPr>
          <p:nvPr userDrawn="1"/>
        </p:nvCxnSpPr>
        <p:spPr>
          <a:xfrm>
            <a:off x="623392" y="0"/>
            <a:ext cx="0" cy="177281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7" name="Picture 6" descr="A picture containing logo&#10;&#10;Description automatically generated">
            <a:extLst>
              <a:ext uri="{FF2B5EF4-FFF2-40B4-BE49-F238E27FC236}">
                <a16:creationId xmlns:a16="http://schemas.microsoft.com/office/drawing/2014/main" id="{86A270EE-73C7-4ACD-9E2A-5A2A284440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99456" y="463346"/>
            <a:ext cx="5040446" cy="1251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340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24FB4991-D39E-8440-BF6C-5EB313C0771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FC6F3EE-50DD-2C48-AF44-DFEB6852BDDD}"/>
              </a:ext>
            </a:extLst>
          </p:cNvPr>
          <p:cNvCxnSpPr>
            <a:cxnSpLocks/>
          </p:cNvCxnSpPr>
          <p:nvPr userDrawn="1"/>
        </p:nvCxnSpPr>
        <p:spPr>
          <a:xfrm>
            <a:off x="623392" y="0"/>
            <a:ext cx="0" cy="177281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D5ACA929-9301-9943-A8D6-EF9ACE89F4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392" y="3068960"/>
            <a:ext cx="10873208" cy="3168352"/>
          </a:xfrm>
        </p:spPr>
        <p:txBody>
          <a:bodyPr anchor="t">
            <a:normAutofit/>
          </a:bodyPr>
          <a:lstStyle>
            <a:lvl1pPr>
              <a:defRPr sz="5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</a:t>
            </a:r>
            <a:br>
              <a:rPr lang="en-US" dirty="0"/>
            </a:br>
            <a:r>
              <a:rPr lang="en-US" dirty="0"/>
              <a:t>to go here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EB66FBF1-EBE4-42F3-B4DF-7473A2EE9AF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99456" y="463346"/>
            <a:ext cx="5040446" cy="1251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514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6CEDB6D-F62D-BC42-AF42-849C58EBC86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1E5F2F8-9828-7541-B505-AD1C9AC6A4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A85ED4D-94BE-EB46-A946-579D694D2A4F}"/>
              </a:ext>
            </a:extLst>
          </p:cNvPr>
          <p:cNvCxnSpPr>
            <a:cxnSpLocks/>
          </p:cNvCxnSpPr>
          <p:nvPr userDrawn="1"/>
        </p:nvCxnSpPr>
        <p:spPr>
          <a:xfrm>
            <a:off x="9048328" y="0"/>
            <a:ext cx="0" cy="126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CAB3D82B-4939-A24D-A048-DC472D0A28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392" y="3068960"/>
            <a:ext cx="10873208" cy="3168352"/>
          </a:xfrm>
        </p:spPr>
        <p:txBody>
          <a:bodyPr anchor="t">
            <a:normAutofit/>
          </a:bodyPr>
          <a:lstStyle>
            <a:lvl1pPr>
              <a:defRPr sz="5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to go here</a:t>
            </a:r>
          </a:p>
        </p:txBody>
      </p:sp>
      <p:pic>
        <p:nvPicPr>
          <p:cNvPr id="7" name="Picture 6" descr="A picture containing logo&#10;&#10;Description automatically generated">
            <a:extLst>
              <a:ext uri="{FF2B5EF4-FFF2-40B4-BE49-F238E27FC236}">
                <a16:creationId xmlns:a16="http://schemas.microsoft.com/office/drawing/2014/main" id="{7C6E6717-A736-410A-BEEB-D27775F4D5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19692" y="620688"/>
            <a:ext cx="2436948" cy="605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9830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8DFC508-8B1A-4B4D-B839-142826F963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59896" y="1628800"/>
            <a:ext cx="7451104" cy="7451104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B3340CA-36FD-F64F-9DAE-A259CFA7862E}"/>
              </a:ext>
            </a:extLst>
          </p:cNvPr>
          <p:cNvCxnSpPr>
            <a:cxnSpLocks/>
          </p:cNvCxnSpPr>
          <p:nvPr userDrawn="1"/>
        </p:nvCxnSpPr>
        <p:spPr>
          <a:xfrm>
            <a:off x="9048328" y="0"/>
            <a:ext cx="0" cy="126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AC6C80B-9BC2-5A42-8AD2-80DE0C82E7E3}"/>
              </a:ext>
            </a:extLst>
          </p:cNvPr>
          <p:cNvCxnSpPr>
            <a:cxnSpLocks/>
          </p:cNvCxnSpPr>
          <p:nvPr userDrawn="1"/>
        </p:nvCxnSpPr>
        <p:spPr>
          <a:xfrm>
            <a:off x="623392" y="0"/>
            <a:ext cx="0" cy="126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72A2CFA1-A2DD-694C-A302-1211C5C7D72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"/>
            <a:ext cx="7850088" cy="1340768"/>
          </a:xfrm>
          <a:ln>
            <a:noFill/>
          </a:ln>
        </p:spPr>
        <p:txBody>
          <a:bodyPr anchor="b">
            <a:normAutofit/>
          </a:bodyPr>
          <a:lstStyle>
            <a:lvl1pPr>
              <a:defRPr sz="3600" b="1"/>
            </a:lvl1pPr>
          </a:lstStyle>
          <a:p>
            <a:r>
              <a:rPr lang="en-US" dirty="0"/>
              <a:t>Slide title to go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2C5B0E-7641-8946-9F54-ACCFD14CC7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1384" y="1844825"/>
            <a:ext cx="11017224" cy="439248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B2BE641E-5586-42A6-BE59-99E0D872A76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19692" y="620688"/>
            <a:ext cx="2436948" cy="605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153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8AFE58C-C021-4646-89D7-9EB29052E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59896" y="1628800"/>
            <a:ext cx="7451104" cy="7451104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6544BC9-E41C-414A-8D21-2D3C2D8FD5DE}"/>
              </a:ext>
            </a:extLst>
          </p:cNvPr>
          <p:cNvCxnSpPr>
            <a:cxnSpLocks/>
          </p:cNvCxnSpPr>
          <p:nvPr userDrawn="1"/>
        </p:nvCxnSpPr>
        <p:spPr>
          <a:xfrm>
            <a:off x="9048328" y="0"/>
            <a:ext cx="0" cy="126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D952610-123A-414E-A731-0B38DEEA0531}"/>
              </a:ext>
            </a:extLst>
          </p:cNvPr>
          <p:cNvCxnSpPr>
            <a:cxnSpLocks/>
          </p:cNvCxnSpPr>
          <p:nvPr userDrawn="1"/>
        </p:nvCxnSpPr>
        <p:spPr>
          <a:xfrm>
            <a:off x="623392" y="0"/>
            <a:ext cx="0" cy="126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itle 1">
            <a:extLst>
              <a:ext uri="{FF2B5EF4-FFF2-40B4-BE49-F238E27FC236}">
                <a16:creationId xmlns:a16="http://schemas.microsoft.com/office/drawing/2014/main" id="{9FAD39C2-FFAE-EB45-9D26-D0F89EBA89E4}"/>
              </a:ext>
            </a:extLst>
          </p:cNvPr>
          <p:cNvSpPr txBox="1">
            <a:spLocks/>
          </p:cNvSpPr>
          <p:nvPr userDrawn="1"/>
        </p:nvSpPr>
        <p:spPr>
          <a:xfrm>
            <a:off x="838200" y="1"/>
            <a:ext cx="7850088" cy="1340768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Slide title to go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0B910D-B589-5E46-8D2A-B947BF8D9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1384" y="1844824"/>
            <a:ext cx="11017224" cy="4392488"/>
          </a:xfrm>
        </p:spPr>
        <p:txBody>
          <a:bodyPr vert="horz" anchor="t"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Written content to go here</a:t>
            </a:r>
          </a:p>
        </p:txBody>
      </p:sp>
      <p:pic>
        <p:nvPicPr>
          <p:cNvPr id="12" name="Picture 11" descr="A picture containing logo&#10;&#10;Description automatically generated">
            <a:extLst>
              <a:ext uri="{FF2B5EF4-FFF2-40B4-BE49-F238E27FC236}">
                <a16:creationId xmlns:a16="http://schemas.microsoft.com/office/drawing/2014/main" id="{DBD92FD6-A92D-467D-A141-3D525C28E4A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19692" y="620688"/>
            <a:ext cx="2436948" cy="605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335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32A01FB-532A-B54C-B9BA-D03CB50D0F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C2DCAC-BF81-9B42-8045-1839230D32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26E42F-CAC2-264A-BC7E-3855743077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2DF40-B4CF-C143-823C-B37DD3459160}" type="datetimeFigureOut">
              <a:rPr lang="en-US" smtClean="0"/>
              <a:t>6/6/2025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3FA0AD-4A46-B74A-89D6-98AC5D3228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4709A3-F653-3342-B8D2-2CE43DADBD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975BC7-AEC7-164B-9DA4-4DBB09F9BE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839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4" r:id="rId2"/>
    <p:sldLayoutId id="2147483685" r:id="rId3"/>
    <p:sldLayoutId id="2147483686" r:id="rId4"/>
    <p:sldLayoutId id="2147483687" r:id="rId5"/>
    <p:sldLayoutId id="2147483678" r:id="rId6"/>
    <p:sldLayoutId id="2147483682" r:id="rId7"/>
    <p:sldLayoutId id="2147483674" r:id="rId8"/>
    <p:sldLayoutId id="2147483675" r:id="rId9"/>
    <p:sldLayoutId id="2147483676" r:id="rId10"/>
    <p:sldLayoutId id="2147483680" r:id="rId11"/>
    <p:sldLayoutId id="2147483681" r:id="rId12"/>
    <p:sldLayoutId id="2147483673" r:id="rId13"/>
    <p:sldLayoutId id="2147483683" r:id="rId14"/>
    <p:sldLayoutId id="2147483688" r:id="rId15"/>
    <p:sldLayoutId id="2147483689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6B635-6273-A2F1-E80A-DDA18D96AC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5300" dirty="0" err="1"/>
              <a:t>DUoS</a:t>
            </a:r>
            <a:r>
              <a:rPr lang="en-GB" sz="5300" dirty="0"/>
              <a:t> billing for embedded networks </a:t>
            </a:r>
            <a:br>
              <a:rPr lang="en-GB" dirty="0"/>
            </a:br>
            <a:br>
              <a:rPr lang="en-GB" dirty="0"/>
            </a:br>
            <a:r>
              <a:rPr lang="en-GB" sz="4000" b="0" dirty="0"/>
              <a:t>DCUSA SIG issue sharing</a:t>
            </a:r>
            <a:br>
              <a:rPr lang="en-GB" dirty="0"/>
            </a:br>
            <a:br>
              <a:rPr lang="en-GB" dirty="0"/>
            </a:br>
            <a:r>
              <a:rPr lang="en-GB" dirty="0"/>
              <a:t>									</a:t>
            </a:r>
            <a:r>
              <a:rPr lang="en-GB" sz="2700" dirty="0"/>
              <a:t>May 2025 </a:t>
            </a:r>
          </a:p>
        </p:txBody>
      </p:sp>
    </p:spTree>
    <p:extLst>
      <p:ext uri="{BB962C8B-B14F-4D97-AF65-F5344CB8AC3E}">
        <p14:creationId xmlns:p14="http://schemas.microsoft.com/office/powerpoint/2010/main" val="2397075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3EF315-E660-C9CD-BBF9-0B746897C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3200" dirty="0"/>
              <a:t>MHHS ‘To-be’ process flow for </a:t>
            </a:r>
            <a:br>
              <a:rPr lang="en-GB" sz="3200" dirty="0"/>
            </a:br>
            <a:r>
              <a:rPr lang="en-GB" sz="3200" dirty="0"/>
              <a:t>DNO to invoice </a:t>
            </a:r>
            <a:r>
              <a:rPr lang="en-GB" sz="3200" dirty="0" err="1"/>
              <a:t>DUoS</a:t>
            </a:r>
            <a:r>
              <a:rPr lang="en-GB" sz="3200" dirty="0"/>
              <a:t> to IDNO</a:t>
            </a:r>
            <a:br>
              <a:rPr lang="en-GB" sz="3200" dirty="0"/>
            </a:br>
            <a:endParaRPr lang="en-GB" sz="32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0B1893F-FAE1-EFF8-A28F-E96D53810F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1772816"/>
            <a:ext cx="6483683" cy="48452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1FF3D62-500F-D3A7-A6EA-F3FE08DEC8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1104" y="1727342"/>
            <a:ext cx="2368672" cy="4959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0983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28FDA6-6F5B-25F6-5CBE-DDF9A15562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Note 2:</a:t>
            </a:r>
            <a:br>
              <a:rPr lang="en-GB" sz="2800" dirty="0"/>
            </a:br>
            <a:r>
              <a:rPr lang="en-GB" sz="2800" dirty="0"/>
              <a:t>Sending the DCUSA Schedule 19 report to the host DNOs during migration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DC35C6-739A-EDFE-62CC-CA876F2144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7928" y="2132856"/>
            <a:ext cx="6624736" cy="4392488"/>
          </a:xfrm>
        </p:spPr>
        <p:txBody>
          <a:bodyPr>
            <a:normAutofit/>
          </a:bodyPr>
          <a:lstStyle/>
          <a:p>
            <a:r>
              <a:rPr lang="en-GB" sz="2000" dirty="0"/>
              <a:t>The version of the template changes only slightly for non-migrated/ migrated MPANs (see track changes on the left).</a:t>
            </a:r>
          </a:p>
          <a:p>
            <a:r>
              <a:rPr lang="en-GB" sz="2000" dirty="0"/>
              <a:t>This allows the IDNO to send a single table for  both the migrated and non migrated MPANs but:</a:t>
            </a:r>
          </a:p>
          <a:p>
            <a:pPr lvl="1">
              <a:buFont typeface="Arial" panose="020B0604020202020204" pitchFamily="34" charset="0"/>
              <a:buChar char="–"/>
            </a:pPr>
            <a:r>
              <a:rPr lang="en-GB" sz="2000" dirty="0"/>
              <a:t>is any reason not to do so? </a:t>
            </a:r>
          </a:p>
          <a:p>
            <a:pPr lvl="1">
              <a:buFont typeface="Arial" panose="020B0604020202020204" pitchFamily="34" charset="0"/>
              <a:buChar char="–"/>
            </a:pPr>
            <a:r>
              <a:rPr lang="en-GB" sz="2000" dirty="0"/>
              <a:t>what do IDNOs prefer? </a:t>
            </a:r>
          </a:p>
          <a:p>
            <a:pPr lvl="1">
              <a:buFont typeface="Arial" panose="020B0604020202020204" pitchFamily="34" charset="0"/>
              <a:buChar char="–"/>
            </a:pPr>
            <a:r>
              <a:rPr lang="en-GB" sz="2000" dirty="0"/>
              <a:t>what do DNOs prefer?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120B1C-FC66-15B4-B7B3-C9A9374D9C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173" y="2057495"/>
            <a:ext cx="4591691" cy="4467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104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C38907-350E-1B6C-DF43-7C63DE8145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Note 3: </a:t>
            </a:r>
            <a:br>
              <a:rPr lang="en-GB" sz="2800" dirty="0"/>
            </a:br>
            <a:r>
              <a:rPr lang="en-GB" sz="2800" dirty="0"/>
              <a:t>Inefficiencies in current process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F37521-2BB5-69E3-291D-09707CC5F2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1384" y="1844825"/>
            <a:ext cx="11521280" cy="439248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sz="2200" b="1" dirty="0"/>
              <a:t>PROBLEM</a:t>
            </a:r>
          </a:p>
          <a:p>
            <a:r>
              <a:rPr lang="en-GB" sz="2200" b="1" dirty="0"/>
              <a:t>The level of standard is uneven</a:t>
            </a:r>
            <a:r>
              <a:rPr lang="en-GB" sz="2200" dirty="0"/>
              <a:t>: Some DNOs send a </a:t>
            </a:r>
            <a:r>
              <a:rPr lang="en-GB" sz="2200" dirty="0" err="1"/>
              <a:t>xls</a:t>
            </a:r>
            <a:r>
              <a:rPr lang="en-GB" sz="2200" dirty="0"/>
              <a:t> back-up to some IDNOs</a:t>
            </a:r>
          </a:p>
          <a:p>
            <a:r>
              <a:rPr lang="en-GB" sz="2200" dirty="0"/>
              <a:t>For those IDNOs without an </a:t>
            </a:r>
            <a:r>
              <a:rPr lang="en-GB" sz="2200" dirty="0" err="1"/>
              <a:t>xls</a:t>
            </a:r>
            <a:r>
              <a:rPr lang="en-GB" sz="2200" dirty="0"/>
              <a:t> back-up, the PDF invoices have to be processed manually for data entry in the accounting system: </a:t>
            </a:r>
          </a:p>
          <a:p>
            <a:pPr lvl="1"/>
            <a:r>
              <a:rPr lang="en-GB" sz="2200" dirty="0"/>
              <a:t>This takes </a:t>
            </a:r>
            <a:r>
              <a:rPr lang="en-GB" sz="2200" b="1" i="1" dirty="0"/>
              <a:t>days</a:t>
            </a:r>
            <a:r>
              <a:rPr lang="en-GB" sz="2200" dirty="0"/>
              <a:t> of FTE  (2 days in the case of UKPD, and we are a “small” IDNO)</a:t>
            </a:r>
          </a:p>
          <a:p>
            <a:pPr lvl="1"/>
            <a:r>
              <a:rPr lang="en-GB" sz="2200" dirty="0"/>
              <a:t>Those invoices have to be paid within 14 days</a:t>
            </a:r>
          </a:p>
          <a:p>
            <a:pPr lvl="1"/>
            <a:r>
              <a:rPr lang="en-GB" sz="2200" dirty="0"/>
              <a:t>There is a risk of error</a:t>
            </a:r>
          </a:p>
          <a:p>
            <a:pPr lvl="1"/>
            <a:r>
              <a:rPr lang="en-GB" sz="2200" dirty="0"/>
              <a:t>We have tested a work-around using a smart scanning tool but it could not be done</a:t>
            </a:r>
          </a:p>
          <a:p>
            <a:pPr lvl="1"/>
            <a:endParaRPr lang="en-GB" sz="2000" dirty="0"/>
          </a:p>
          <a:p>
            <a:pPr marL="0" indent="0">
              <a:buNone/>
            </a:pPr>
            <a:r>
              <a:rPr lang="en-GB" sz="2200" b="1" dirty="0"/>
              <a:t>SUGGESTED SOLUTION</a:t>
            </a:r>
          </a:p>
          <a:p>
            <a:r>
              <a:rPr lang="en-GB" sz="2200" dirty="0"/>
              <a:t>Getting a </a:t>
            </a:r>
            <a:r>
              <a:rPr lang="en-GB" sz="2200" i="1" dirty="0"/>
              <a:t>standard</a:t>
            </a:r>
            <a:r>
              <a:rPr lang="en-GB" sz="2200" dirty="0"/>
              <a:t>  </a:t>
            </a:r>
            <a:r>
              <a:rPr lang="en-GB" sz="2200" dirty="0" err="1"/>
              <a:t>xls</a:t>
            </a:r>
            <a:r>
              <a:rPr lang="en-GB" sz="2200" dirty="0"/>
              <a:t> extract, from each DNO, in a format that IDNOs can easily load into their accounting system would save time, and prevent errors. </a:t>
            </a:r>
          </a:p>
          <a:p>
            <a:r>
              <a:rPr lang="en-GB" sz="2200" dirty="0"/>
              <a:t>Next slide provides list of key fields suggested . </a:t>
            </a:r>
          </a:p>
          <a:p>
            <a:endParaRPr lang="en-GB" sz="2400" dirty="0"/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3966399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80D5CB-328F-1FF8-3CD6-D426251846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Key fields required (TBC)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F3B5BA9-7E6C-6B8F-EAC8-BD4AE4F0F8E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9257932"/>
              </p:ext>
            </p:extLst>
          </p:nvPr>
        </p:nvGraphicFramePr>
        <p:xfrm>
          <a:off x="911424" y="2276872"/>
          <a:ext cx="4320480" cy="33489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val="329809936"/>
                    </a:ext>
                  </a:extLst>
                </a:gridCol>
              </a:tblGrid>
              <a:tr h="182666">
                <a:tc>
                  <a:txBody>
                    <a:bodyPr/>
                    <a:lstStyle/>
                    <a:p>
                      <a:pPr algn="l" fontAlgn="b"/>
                      <a:r>
                        <a:rPr lang="en-GB" sz="2400" u="none" strike="noStrike">
                          <a:effectLst/>
                        </a:rPr>
                        <a:t>Distributor ID</a:t>
                      </a:r>
                      <a:endParaRPr lang="en-GB" sz="2400" b="0" i="0" u="none" strike="noStrike">
                        <a:solidFill>
                          <a:srgbClr val="3D3B39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7231271"/>
                  </a:ext>
                </a:extLst>
              </a:tr>
              <a:tr h="182666">
                <a:tc>
                  <a:txBody>
                    <a:bodyPr/>
                    <a:lstStyle/>
                    <a:p>
                      <a:pPr algn="l" fontAlgn="b"/>
                      <a:r>
                        <a:rPr lang="en-GB" sz="2400" u="none" strike="noStrike">
                          <a:effectLst/>
                        </a:rPr>
                        <a:t>Invoice Number</a:t>
                      </a:r>
                      <a:endParaRPr lang="en-GB" sz="2400" b="0" i="0" u="none" strike="noStrike">
                        <a:solidFill>
                          <a:srgbClr val="3D3B39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0995310"/>
                  </a:ext>
                </a:extLst>
              </a:tr>
              <a:tr h="182666">
                <a:tc>
                  <a:txBody>
                    <a:bodyPr/>
                    <a:lstStyle/>
                    <a:p>
                      <a:pPr algn="l" fontAlgn="b"/>
                      <a:r>
                        <a:rPr lang="en-GB" sz="2400" u="none" strike="noStrike">
                          <a:effectLst/>
                        </a:rPr>
                        <a:t>Lead MPAN</a:t>
                      </a:r>
                      <a:endParaRPr lang="en-GB" sz="2400" b="0" i="0" u="none" strike="noStrike">
                        <a:solidFill>
                          <a:srgbClr val="3D3B39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0780292"/>
                  </a:ext>
                </a:extLst>
              </a:tr>
              <a:tr h="182666">
                <a:tc>
                  <a:txBody>
                    <a:bodyPr/>
                    <a:lstStyle/>
                    <a:p>
                      <a:pPr algn="l" fontAlgn="b"/>
                      <a:r>
                        <a:rPr lang="en-GB" sz="2400" u="none" strike="noStrike">
                          <a:effectLst/>
                        </a:rPr>
                        <a:t>Invoice Date</a:t>
                      </a:r>
                      <a:endParaRPr lang="en-GB" sz="2400" b="0" i="0" u="none" strike="noStrike">
                        <a:solidFill>
                          <a:srgbClr val="3D3B39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5834704"/>
                  </a:ext>
                </a:extLst>
              </a:tr>
              <a:tr h="338875">
                <a:tc>
                  <a:txBody>
                    <a:bodyPr/>
                    <a:lstStyle/>
                    <a:p>
                      <a:pPr algn="l" fontAlgn="b"/>
                      <a:r>
                        <a:rPr lang="en-GB" sz="2400" u="none" strike="noStrike">
                          <a:effectLst/>
                        </a:rPr>
                        <a:t>Billing Period From</a:t>
                      </a:r>
                      <a:endParaRPr lang="en-GB" sz="2400" b="0" i="0" u="none" strike="noStrike">
                        <a:solidFill>
                          <a:srgbClr val="3D3B39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3172894"/>
                  </a:ext>
                </a:extLst>
              </a:tr>
              <a:tr h="182666">
                <a:tc>
                  <a:txBody>
                    <a:bodyPr/>
                    <a:lstStyle/>
                    <a:p>
                      <a:pPr algn="l" fontAlgn="b"/>
                      <a:r>
                        <a:rPr lang="en-GB" sz="2400" u="none" strike="noStrike">
                          <a:effectLst/>
                        </a:rPr>
                        <a:t>Billing Period To</a:t>
                      </a:r>
                      <a:endParaRPr lang="en-GB" sz="2400" b="0" i="0" u="none" strike="noStrike">
                        <a:solidFill>
                          <a:srgbClr val="3D3B39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0970698"/>
                  </a:ext>
                </a:extLst>
              </a:tr>
              <a:tr h="182666">
                <a:tc>
                  <a:txBody>
                    <a:bodyPr/>
                    <a:lstStyle/>
                    <a:p>
                      <a:pPr algn="l" fontAlgn="b"/>
                      <a:r>
                        <a:rPr lang="en-GB" sz="2400" u="none" strike="noStrike">
                          <a:effectLst/>
                        </a:rPr>
                        <a:t>Net £</a:t>
                      </a:r>
                      <a:endParaRPr lang="en-GB" sz="2400" b="0" i="0" u="none" strike="noStrike">
                        <a:solidFill>
                          <a:srgbClr val="3D3B39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1124673"/>
                  </a:ext>
                </a:extLst>
              </a:tr>
              <a:tr h="182666">
                <a:tc>
                  <a:txBody>
                    <a:bodyPr/>
                    <a:lstStyle/>
                    <a:p>
                      <a:pPr algn="l" fontAlgn="b"/>
                      <a:r>
                        <a:rPr lang="en-GB" sz="2400" u="none" strike="noStrike">
                          <a:effectLst/>
                        </a:rPr>
                        <a:t>VAT £</a:t>
                      </a:r>
                      <a:endParaRPr lang="en-GB" sz="2400" b="0" i="0" u="none" strike="noStrike">
                        <a:solidFill>
                          <a:srgbClr val="3D3B39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5651875"/>
                  </a:ext>
                </a:extLst>
              </a:tr>
              <a:tr h="182666">
                <a:tc>
                  <a:txBody>
                    <a:bodyPr/>
                    <a:lstStyle/>
                    <a:p>
                      <a:pPr algn="l" fontAlgn="b"/>
                      <a:r>
                        <a:rPr lang="en-GB" sz="2400" u="none" strike="noStrike" dirty="0">
                          <a:effectLst/>
                        </a:rPr>
                        <a:t>Total £</a:t>
                      </a:r>
                      <a:endParaRPr lang="en-GB" sz="2400" b="0" i="0" u="none" strike="noStrike" dirty="0">
                        <a:solidFill>
                          <a:srgbClr val="3D3B39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8159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19967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UK Power Distribution - Powerpoint Dec 2021">
      <a:dk1>
        <a:srgbClr val="3C3B38"/>
      </a:dk1>
      <a:lt1>
        <a:srgbClr val="FFFFFF"/>
      </a:lt1>
      <a:dk2>
        <a:srgbClr val="9B8F88"/>
      </a:dk2>
      <a:lt2>
        <a:srgbClr val="DAD5D3"/>
      </a:lt2>
      <a:accent1>
        <a:srgbClr val="E30513"/>
      </a:accent1>
      <a:accent2>
        <a:srgbClr val="96C11F"/>
      </a:accent2>
      <a:accent3>
        <a:srgbClr val="E30513"/>
      </a:accent3>
      <a:accent4>
        <a:srgbClr val="96C11F"/>
      </a:accent4>
      <a:accent5>
        <a:srgbClr val="E30513"/>
      </a:accent5>
      <a:accent6>
        <a:srgbClr val="96C11F"/>
      </a:accent6>
      <a:hlink>
        <a:srgbClr val="E30513"/>
      </a:hlink>
      <a:folHlink>
        <a:srgbClr val="C0DA79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C14BBEAD7DBDE4B8DC6BF5F563CD69B" ma:contentTypeVersion="15" ma:contentTypeDescription="Create a new document." ma:contentTypeScope="" ma:versionID="c5581d2ec94c24c4f44c436189243338">
  <xsd:schema xmlns:xsd="http://www.w3.org/2001/XMLSchema" xmlns:xs="http://www.w3.org/2001/XMLSchema" xmlns:p="http://schemas.microsoft.com/office/2006/metadata/properties" xmlns:ns2="0664200a-1c8b-4a0d-b55d-f276fa43d343" xmlns:ns3="37f9fde4-b7b8-4de2-8c7b-cb5024488692" targetNamespace="http://schemas.microsoft.com/office/2006/metadata/properties" ma:root="true" ma:fieldsID="3353e0d1fe16ca41b915bf717e954949" ns2:_="" ns3:_="">
    <xsd:import namespace="0664200a-1c8b-4a0d-b55d-f276fa43d343"/>
    <xsd:import namespace="37f9fde4-b7b8-4de2-8c7b-cb502448869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64200a-1c8b-4a0d-b55d-f276fa43d3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6" nillable="true" ma:displayName="Location" ma:description="" ma:indexed="true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db1c3d1-fe45-41d4-968c-404d916ad3d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f9fde4-b7b8-4de2-8c7b-cb5024488692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4f24dc20-769d-46c5-b738-8e11e1b3ad4e}" ma:internalName="TaxCatchAll" ma:showField="CatchAllData" ma:web="37f9fde4-b7b8-4de2-8c7b-cb502448869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7f9fde4-b7b8-4de2-8c7b-cb5024488692" xsi:nil="true"/>
    <lcf76f155ced4ddcb4097134ff3c332f xmlns="0664200a-1c8b-4a0d-b55d-f276fa43d34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FA131E8-5C25-4280-B4A6-B036A5A6244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664200a-1c8b-4a0d-b55d-f276fa43d343"/>
    <ds:schemaRef ds:uri="37f9fde4-b7b8-4de2-8c7b-cb502448869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98EA38A-D677-4BE2-8CDD-D75603C168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F005CCA-4728-4364-9DDC-E90992752C23}">
  <ds:schemaRefs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0664200a-1c8b-4a0d-b55d-f276fa43d343"/>
    <ds:schemaRef ds:uri="http://purl.org/dc/dcmitype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37f9fde4-b7b8-4de2-8c7b-cb5024488692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UK Power Distribition - Powerpoint Dec 2021</Template>
  <TotalTime>1811</TotalTime>
  <Words>316</Words>
  <Application>Microsoft Office PowerPoint</Application>
  <PresentationFormat>Widescreen</PresentationFormat>
  <Paragraphs>33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DUoS billing for embedded networks   DCUSA SIG issue sharing           May 2025 </vt:lpstr>
      <vt:lpstr>MHHS ‘To-be’ process flow for  DNO to invoice DUoS to IDNO </vt:lpstr>
      <vt:lpstr>Note 2: Sending the DCUSA Schedule 19 report to the host DNOs during migration</vt:lpstr>
      <vt:lpstr>Note 3:  Inefficiencies in current process</vt:lpstr>
      <vt:lpstr>Key fields required (TBC)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Andy Green</cp:lastModifiedBy>
  <cp:revision>68</cp:revision>
  <dcterms:created xsi:type="dcterms:W3CDTF">2021-09-22T15:45:44Z</dcterms:created>
  <dcterms:modified xsi:type="dcterms:W3CDTF">2025-06-06T12:37:45Z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0x0101000C14BBEAD7DBDE4B8DC6BF5F563CD69B</vt:lpwstr>
  </property>
  <property fmtid="{D5CDD505-2E9C-101B-9397-08002B2CF9AE}" pid="3" name="Order">
    <vt:r8>9200</vt:r8>
  </property>
  <property fmtid="{D5CDD505-2E9C-101B-9397-08002B2CF9AE}" pid="4" name="MediaServiceImageTags">
    <vt:lpwstr/>
  </property>
</Properties>
</file>